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media/hdphoto1.wdp" ContentType="image/vnd.ms-photo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6A24F21-8129-4678-8FE0-829F42F930E6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23.9.24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373B500-953E-4934-8191-EEEEB65425E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4" descr=""/>
          <p:cNvPicPr/>
          <p:nvPr/>
        </p:nvPicPr>
        <p:blipFill>
          <a:blip r:embed="rId1"/>
          <a:stretch/>
        </p:blipFill>
        <p:spPr>
          <a:xfrm>
            <a:off x="0" y="-9360"/>
            <a:ext cx="12191760" cy="6867000"/>
          </a:xfrm>
          <a:prstGeom prst="rect">
            <a:avLst/>
          </a:prstGeom>
          <a:ln>
            <a:noFill/>
          </a:ln>
        </p:spPr>
      </p:pic>
      <p:pic>
        <p:nvPicPr>
          <p:cNvPr id="41" name="Рисунок 6" descr=""/>
          <p:cNvPicPr/>
          <p:nvPr/>
        </p:nvPicPr>
        <p:blipFill>
          <a:blip r:embed="rId2"/>
          <a:stretch/>
        </p:blipFill>
        <p:spPr>
          <a:xfrm>
            <a:off x="0" y="0"/>
            <a:ext cx="1207440" cy="818280"/>
          </a:xfrm>
          <a:prstGeom prst="rect">
            <a:avLst/>
          </a:prstGeom>
          <a:ln>
            <a:noFill/>
          </a:ln>
        </p:spPr>
      </p:pic>
      <p:pic>
        <p:nvPicPr>
          <p:cNvPr id="42" name="Picture 2" descr="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amount="50000" bright="20000" colorTemp="11200"/>
                    </a14:imgEffect>
                  </a14:imgLayer>
                </a14:imgProps>
              </a:ext>
            </a:extLst>
          </a:blip>
          <a:stretch/>
        </p:blipFill>
        <p:spPr>
          <a:xfrm>
            <a:off x="8562600" y="732600"/>
            <a:ext cx="2568600" cy="6123960"/>
          </a:xfrm>
          <a:prstGeom prst="rect">
            <a:avLst/>
          </a:prstGeom>
          <a:ln>
            <a:noFill/>
          </a:ln>
        </p:spPr>
      </p:pic>
      <p:pic>
        <p:nvPicPr>
          <p:cNvPr id="43" name="Picture 2481" descr=""/>
          <p:cNvPicPr/>
          <p:nvPr/>
        </p:nvPicPr>
        <p:blipFill>
          <a:blip r:embed="rId5"/>
          <a:stretch/>
        </p:blipFill>
        <p:spPr>
          <a:xfrm>
            <a:off x="1292760" y="0"/>
            <a:ext cx="790920" cy="81828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2168640" y="178560"/>
            <a:ext cx="799560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3000" spc="-1" strike="noStrike">
                <a:solidFill>
                  <a:srgbClr val="ffffff"/>
                </a:solidFill>
                <a:latin typeface="Arial Black"/>
              </a:rPr>
              <a:t>СТАНЬ ЗАЩИТНИКОМ ОТЕЧЕСТВА!</a:t>
            </a:r>
            <a:endParaRPr b="0" lang="ru-RU" sz="3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2785680" y="664920"/>
            <a:ext cx="64753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ffffff"/>
                </a:solidFill>
                <a:latin typeface="Arial Black"/>
              </a:rPr>
              <a:t>СЛУЖБА ПО КОНТРАКТУ В АРМИИ РОССИИ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510480" y="1160640"/>
            <a:ext cx="595800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ru-RU" sz="2000" spc="-1" strike="noStrike">
                <a:solidFill>
                  <a:srgbClr val="bf9000"/>
                </a:solidFill>
                <a:latin typeface="Arial Black"/>
              </a:rPr>
              <a:t>Заключи контракт и заработай более :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604080" y="1508400"/>
            <a:ext cx="9644400" cy="198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9600" spc="-1" strike="noStrike">
                <a:solidFill>
                  <a:srgbClr val="ff0000"/>
                </a:solidFill>
                <a:latin typeface="Arial Black"/>
              </a:rPr>
              <a:t>5 000 000 </a:t>
            </a:r>
            <a:endParaRPr b="0" lang="ru-RU" sz="9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ff0000"/>
                </a:solidFill>
                <a:latin typeface="Arial Black"/>
              </a:rPr>
              <a:t>рублей в год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510480" y="3621960"/>
            <a:ext cx="5585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ru-RU" sz="1800" spc="-1" strike="noStrike">
                <a:solidFill>
                  <a:srgbClr val="bf9000"/>
                </a:solidFill>
                <a:latin typeface="Arial Black"/>
              </a:rPr>
              <a:t>Единовременная выплата при заключении контракта :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9" name="CustomShape 6"/>
          <p:cNvSpPr/>
          <p:nvPr/>
        </p:nvSpPr>
        <p:spPr>
          <a:xfrm>
            <a:off x="466920" y="4160160"/>
            <a:ext cx="5864400" cy="100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6000" spc="-1" strike="noStrike">
                <a:solidFill>
                  <a:srgbClr val="ff0000"/>
                </a:solidFill>
                <a:latin typeface="Arial Black"/>
              </a:rPr>
              <a:t>2 000 000 </a:t>
            </a:r>
            <a:r>
              <a:rPr b="0" lang="ru-RU" sz="2400" spc="-1" strike="noStrike">
                <a:solidFill>
                  <a:srgbClr val="ff0000"/>
                </a:solidFill>
                <a:latin typeface="Arial Black"/>
              </a:rPr>
              <a:t>рублей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50" name="CustomShape 7"/>
          <p:cNvSpPr/>
          <p:nvPr/>
        </p:nvSpPr>
        <p:spPr>
          <a:xfrm>
            <a:off x="6468840" y="3306600"/>
            <a:ext cx="5585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00"/>
                </a:solidFill>
                <a:latin typeface="Arial Black"/>
              </a:rPr>
              <a:t>Социальные гарантии для военнослужащего и членов его семьи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1" name="CustomShape 8"/>
          <p:cNvSpPr/>
          <p:nvPr/>
        </p:nvSpPr>
        <p:spPr>
          <a:xfrm>
            <a:off x="6358680" y="3976200"/>
            <a:ext cx="558540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00"/>
                </a:solidFill>
                <a:latin typeface="Arial Black"/>
              </a:rPr>
              <a:t>Бесплатное медицинское, продовольственное и вещевое обеспечение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2" name="CustomShape 9"/>
          <p:cNvSpPr/>
          <p:nvPr/>
        </p:nvSpPr>
        <p:spPr>
          <a:xfrm>
            <a:off x="175680" y="1172160"/>
            <a:ext cx="334440" cy="2534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c000"/>
          </a:solidFill>
          <a:ln>
            <a:noFill/>
          </a:ln>
          <a:effectLst>
            <a:outerShdw blurRad="114300" dir="5400000" dist="114480" rotWithShape="0">
              <a:srgbClr val="000000">
                <a:alpha val="70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</p:sp>
      <p:sp>
        <p:nvSpPr>
          <p:cNvPr id="53" name="CustomShape 10"/>
          <p:cNvSpPr/>
          <p:nvPr/>
        </p:nvSpPr>
        <p:spPr>
          <a:xfrm>
            <a:off x="6358680" y="4859280"/>
            <a:ext cx="558540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ru-RU" sz="1800" spc="-1" strike="noStrike">
                <a:solidFill>
                  <a:srgbClr val="000000"/>
                </a:solidFill>
                <a:latin typeface="Arial Black"/>
              </a:rPr>
              <a:t>Получение удостоверения Ветерана боевых действий и соответствующих льгот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4" name="CustomShape 11"/>
          <p:cNvSpPr/>
          <p:nvPr/>
        </p:nvSpPr>
        <p:spPr>
          <a:xfrm>
            <a:off x="-140040" y="5782680"/>
            <a:ext cx="12471480" cy="109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ffffff"/>
                </a:solidFill>
                <a:latin typeface="Arial Black"/>
              </a:rPr>
              <a:t>ОБРАЩАТЬСЯ В БЛИЖАЙШИЙ ВОЕННЫЙ КОМИССАРИАТ КАРАЧАЕВО-ЧЕРКЕССКОЙ РЕСПУБЛИКИ ИЛИ В ПУНКТ ОТБОРА РАСПОЛОЖЕННЫЙ ПО АДРЕСУ: Г. ЧЕРКЕССК, УЛ. КОМСОМОЛЬСКАЯ, ДОМ 31. ТЕЛ. 8-878-226-04-61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132480" y="3137760"/>
            <a:ext cx="334440" cy="2534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c000"/>
          </a:solidFill>
          <a:ln>
            <a:noFill/>
          </a:ln>
          <a:effectLst>
            <a:outerShdw blurRad="114300" dir="5400000" dist="114480" rotWithShape="0">
              <a:srgbClr val="000000">
                <a:alpha val="70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Application>LibreOffice/6.1.6.3$Linux_X86_64 LibreOffice_project/10$Build-3</Application>
  <Words>84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2024-06-11T07:45:16Z</dcterms:created>
  <dc:creator>arm№2</dc:creator>
  <dc:description/>
  <dc:language>ru-RU</dc:language>
  <cp:lastModifiedBy>ЗВК</cp:lastModifiedBy>
  <dcterms:modified xsi:type="dcterms:W3CDTF">2024-09-23T08:34:54Z</dcterms:modified>
  <cp:revision>14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